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7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477" r:id="rId11"/>
    <p:sldId id="265" r:id="rId12"/>
    <p:sldId id="440" r:id="rId13"/>
    <p:sldId id="403" r:id="rId14"/>
    <p:sldId id="395" r:id="rId15"/>
    <p:sldId id="475" r:id="rId16"/>
    <p:sldId id="399" r:id="rId17"/>
    <p:sldId id="369" r:id="rId1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751" autoAdjust="0"/>
  </p:normalViewPr>
  <p:slideViewPr>
    <p:cSldViewPr snapToGrid="0">
      <p:cViewPr varScale="1">
        <p:scale>
          <a:sx n="146" d="100"/>
          <a:sy n="146" d="100"/>
        </p:scale>
        <p:origin x="582" y="108"/>
      </p:cViewPr>
      <p:guideLst>
        <p:guide orient="horz" pos="645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Динамика внешней торговли товарами Беларуси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 2014-2023 гг., млрд.</a:t>
            </a:r>
            <a:r>
              <a:rPr lang="ru-RU" sz="1400" b="1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долл. США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0.21152961767968742"/>
          <c:y val="9.0638273162474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224743589416404E-2"/>
          <c:y val="0.24590773387123721"/>
          <c:w val="0.84435489887918092"/>
          <c:h val="0.60268547513562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36.1</c:v>
                </c:pt>
                <c:pt idx="1">
                  <c:v>26.7</c:v>
                </c:pt>
                <c:pt idx="2">
                  <c:v>23.5</c:v>
                </c:pt>
                <c:pt idx="3">
                  <c:v>29.2</c:v>
                </c:pt>
                <c:pt idx="4">
                  <c:v>33.700000000000003</c:v>
                </c:pt>
                <c:pt idx="5">
                  <c:v>33</c:v>
                </c:pt>
                <c:pt idx="6">
                  <c:v>29.2</c:v>
                </c:pt>
                <c:pt idx="7">
                  <c:v>39.9</c:v>
                </c:pt>
                <c:pt idx="8">
                  <c:v>38.4</c:v>
                </c:pt>
                <c:pt idx="9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7-4943-85B1-03FCAABF91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40.5</c:v>
                </c:pt>
                <c:pt idx="1">
                  <c:v>30.3</c:v>
                </c:pt>
                <c:pt idx="2">
                  <c:v>27.6</c:v>
                </c:pt>
                <c:pt idx="3">
                  <c:v>34.200000000000003</c:v>
                </c:pt>
                <c:pt idx="4">
                  <c:v>38.4</c:v>
                </c:pt>
                <c:pt idx="5">
                  <c:v>39.5</c:v>
                </c:pt>
                <c:pt idx="6">
                  <c:v>32.799999999999997</c:v>
                </c:pt>
                <c:pt idx="7">
                  <c:v>41.8</c:v>
                </c:pt>
                <c:pt idx="8">
                  <c:v>38.5</c:v>
                </c:pt>
                <c:pt idx="9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7-4943-85B1-03FCAABF9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235712"/>
        <c:axId val="53944998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Сальдо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-4.4000000000000004</c:v>
                </c:pt>
                <c:pt idx="1">
                  <c:v>-3.6</c:v>
                </c:pt>
                <c:pt idx="2">
                  <c:v>-4.0999999999999996</c:v>
                </c:pt>
                <c:pt idx="3">
                  <c:v>-5</c:v>
                </c:pt>
                <c:pt idx="4">
                  <c:v>-4.7</c:v>
                </c:pt>
                <c:pt idx="5">
                  <c:v>-6.5</c:v>
                </c:pt>
                <c:pt idx="6">
                  <c:v>-3.6</c:v>
                </c:pt>
                <c:pt idx="7">
                  <c:v>-1.9</c:v>
                </c:pt>
                <c:pt idx="8">
                  <c:v>-0.1</c:v>
                </c:pt>
                <c:pt idx="9">
                  <c:v>-2.2999999999999998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E7-4943-85B1-03FCAABF9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235712"/>
        <c:axId val="539449984"/>
      </c:lineChart>
      <c:catAx>
        <c:axId val="58823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9449984"/>
        <c:crosses val="autoZero"/>
        <c:auto val="1"/>
        <c:lblAlgn val="ctr"/>
        <c:lblOffset val="100"/>
        <c:noMultiLvlLbl val="0"/>
      </c:catAx>
      <c:valAx>
        <c:axId val="53944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823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Географическая структура белорусского товарного экспорта в 2022 г.</a:t>
            </a:r>
          </a:p>
        </c:rich>
      </c:tx>
      <c:layout>
        <c:manualLayout>
          <c:xMode val="edge"/>
          <c:yMode val="edge"/>
          <c:x val="0.15740623908063828"/>
          <c:y val="1.5408951448153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182266794787178"/>
          <c:y val="0.19754488084603636"/>
          <c:w val="0.41882243176612183"/>
          <c:h val="0.628254799751879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1">
                  <a:alpha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EA-4A62-9C19-BAD29545712B}"/>
              </c:ext>
            </c:extLst>
          </c:dPt>
          <c:dPt>
            <c:idx val="1"/>
            <c:bubble3D val="0"/>
            <c:spPr>
              <a:solidFill>
                <a:schemeClr val="accent3">
                  <a:alpha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BEA-4A62-9C19-BAD29545712B}"/>
              </c:ext>
            </c:extLst>
          </c:dPt>
          <c:dPt>
            <c:idx val="2"/>
            <c:bubble3D val="0"/>
            <c:spPr>
              <a:solidFill>
                <a:schemeClr val="accent5">
                  <a:alpha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EA-4A62-9C19-BAD29545712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0B4D24F4-B336-4E21-B68C-1FFE93F7EC01}" type="VALUE">
                      <a:rPr lang="en-US" b="1">
                        <a:latin typeface="+mn-lt"/>
                      </a:rPr>
                      <a:pPr>
                        <a:defRPr>
                          <a:latin typeface="+mn-lt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EA-4A62-9C19-BAD29545712B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BEA-4A62-9C19-BAD29545712B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BEA-4A62-9C19-BAD29545712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ЕАЭС</c:v>
                </c:pt>
                <c:pt idx="1">
                  <c:v>ЕС и Украина</c:v>
                </c:pt>
                <c:pt idx="2">
                  <c:v>Дальняя дуга и иные страны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0.63100000000000001</c:v>
                </c:pt>
                <c:pt idx="1">
                  <c:v>0.14499999999999999</c:v>
                </c:pt>
                <c:pt idx="2">
                  <c:v>0.224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A-4A62-9C19-BAD295457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58866036417281"/>
          <c:y val="0.25847515079084621"/>
          <c:w val="0.23840522652059798"/>
          <c:h val="0.4404815600653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Динамика внешней торговли услугами Беларуси за 2014-2023 гг., млрд. долл. США</a:t>
            </a:r>
          </a:p>
        </c:rich>
      </c:tx>
      <c:layout>
        <c:manualLayout>
          <c:xMode val="edge"/>
          <c:yMode val="edge"/>
          <c:x val="0.10981691072721941"/>
          <c:y val="3.1107576695281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</c:v>
                </c:pt>
                <c:pt idx="1">
                  <c:v>6.7</c:v>
                </c:pt>
                <c:pt idx="2">
                  <c:v>6.9</c:v>
                </c:pt>
                <c:pt idx="3">
                  <c:v>7.9</c:v>
                </c:pt>
                <c:pt idx="4">
                  <c:v>8.8000000000000007</c:v>
                </c:pt>
                <c:pt idx="5">
                  <c:v>9.6</c:v>
                </c:pt>
                <c:pt idx="6">
                  <c:v>8.8000000000000007</c:v>
                </c:pt>
                <c:pt idx="7">
                  <c:v>10.3</c:v>
                </c:pt>
                <c:pt idx="8">
                  <c:v>9.1999999999999993</c:v>
                </c:pt>
                <c:pt idx="9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4C52-9A18-DC05C492E2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5.8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4.8</c:v>
                </c:pt>
                <c:pt idx="4">
                  <c:v>5.4</c:v>
                </c:pt>
                <c:pt idx="5">
                  <c:v>5.9</c:v>
                </c:pt>
                <c:pt idx="6">
                  <c:v>4.8</c:v>
                </c:pt>
                <c:pt idx="7">
                  <c:v>5.7</c:v>
                </c:pt>
                <c:pt idx="8">
                  <c:v>5.0999999999999996</c:v>
                </c:pt>
                <c:pt idx="9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9-4C52-9A18-DC05C492E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235712"/>
        <c:axId val="53944998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Сальдо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2.2999999999999998</c:v>
                </c:pt>
                <c:pt idx="2">
                  <c:v>2.5</c:v>
                </c:pt>
                <c:pt idx="3">
                  <c:v>3.1</c:v>
                </c:pt>
                <c:pt idx="4">
                  <c:v>3.4</c:v>
                </c:pt>
                <c:pt idx="5">
                  <c:v>3.7</c:v>
                </c:pt>
                <c:pt idx="6">
                  <c:v>4</c:v>
                </c:pt>
                <c:pt idx="7">
                  <c:v>4.5999999999999996</c:v>
                </c:pt>
                <c:pt idx="8">
                  <c:v>4.0999999999999996</c:v>
                </c:pt>
                <c:pt idx="9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69-4C52-9A18-DC05C492E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235712"/>
        <c:axId val="539449984"/>
      </c:lineChart>
      <c:catAx>
        <c:axId val="58823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9449984"/>
        <c:crosses val="autoZero"/>
        <c:auto val="1"/>
        <c:lblAlgn val="ctr"/>
        <c:lblOffset val="100"/>
        <c:noMultiLvlLbl val="0"/>
      </c:catAx>
      <c:valAx>
        <c:axId val="53944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823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8F35D-8725-4EA8-A6B6-FD8D20161ECE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21DBA-E26D-44EC-A96B-E6680D708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3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21DBA-E26D-44EC-A96B-E6680D708E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8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21DBA-E26D-44EC-A96B-E6680D708E7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7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1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4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6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7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1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4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1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9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8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7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697D-E829-4DFE-8E4E-DD08E1C8BB6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0908-E6A0-4AE7-8055-EAD427EF6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6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39D5B41-923C-9FD7-4AB1-52405C5688AA}"/>
              </a:ext>
            </a:extLst>
          </p:cNvPr>
          <p:cNvSpPr txBox="1"/>
          <p:nvPr/>
        </p:nvSpPr>
        <p:spPr>
          <a:xfrm>
            <a:off x="218458" y="3244850"/>
            <a:ext cx="588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Торговый потенциал</a:t>
            </a:r>
          </a:p>
          <a:p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Республики Беларусь </a:t>
            </a:r>
            <a:endParaRPr lang="ru-RU" sz="2400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 descr="C:\Users\vfralousky\Desktop\Рисунок1.jpg">
            <a:extLst>
              <a:ext uri="{FF2B5EF4-FFF2-40B4-BE49-F238E27FC236}">
                <a16:creationId xmlns:a16="http://schemas.microsoft.com/office/drawing/2014/main" id="{1178FE59-E653-1360-879E-3FDBBEF5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91" y="189917"/>
            <a:ext cx="3096242" cy="1363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637353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BB247-0EF9-1B23-56F0-EA0C89804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346D57-C225-3D82-74DD-CC54DCCB10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9" b="2669"/>
          <a:stretch/>
        </p:blipFill>
        <p:spPr>
          <a:xfrm>
            <a:off x="-2" y="1030514"/>
            <a:ext cx="9144001" cy="41203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C1342049-5E24-D8AD-FCCC-198E7FBC4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5535" y="1573257"/>
            <a:ext cx="6322355" cy="276344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Более 40%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территории страны покрыты лесами.</a:t>
            </a:r>
          </a:p>
          <a:p>
            <a:pPr marL="0" indent="0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По последним имеющимся данным, Беларусь замыкала </a:t>
            </a:r>
            <a:b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ТОП-25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мировых экспортеров древесины и изделий из нее.</a:t>
            </a:r>
          </a:p>
          <a:p>
            <a:pPr marL="0" indent="0">
              <a:lnSpc>
                <a:spcPct val="150000"/>
              </a:lnSpc>
              <a:spcAft>
                <a:spcPts val="450"/>
              </a:spcAft>
              <a:buNone/>
            </a:pPr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По отдельным позициям страна занимала более высокие позиции: </a:t>
            </a:r>
            <a:b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12-е место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мире по экспорту лесоматериалов продольно-распиленных; </a:t>
            </a:r>
            <a:b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12-е место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cs typeface="Times New Roman" panose="02020603050405020304" pitchFamily="18" charset="0"/>
              </a:rPr>
              <a:t>в мире по 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экспорту древесно-стружечных плит; </a:t>
            </a:r>
            <a:b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17-е место </a:t>
            </a:r>
            <a:r>
              <a:rPr lang="ru-RU" sz="1400" kern="100" dirty="0">
                <a:cs typeface="Times New Roman" panose="02020603050405020304" pitchFamily="18" charset="0"/>
              </a:rPr>
              <a:t>в мире по 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экспорту топливной древесины. 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54644A-0BEF-351F-DF5D-A5B5E2DAB7A5}"/>
              </a:ext>
            </a:extLst>
          </p:cNvPr>
          <p:cNvSpPr/>
          <p:nvPr/>
        </p:nvSpPr>
        <p:spPr>
          <a:xfrm>
            <a:off x="395537" y="277967"/>
            <a:ext cx="4762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Цифры и факты об экономике Беларуси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2C079EA-52A2-16FD-2A43-9E050395A14C}"/>
              </a:ext>
            </a:extLst>
          </p:cNvPr>
          <p:cNvCxnSpPr>
            <a:cxnSpLocks/>
          </p:cNvCxnSpPr>
          <p:nvPr/>
        </p:nvCxnSpPr>
        <p:spPr>
          <a:xfrm>
            <a:off x="5290956" y="483518"/>
            <a:ext cx="158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logo РУС.jpg">
            <a:extLst>
              <a:ext uri="{FF2B5EF4-FFF2-40B4-BE49-F238E27FC236}">
                <a16:creationId xmlns:a16="http://schemas.microsoft.com/office/drawing/2014/main" id="{598E44A1-455C-A0FF-EE41-A2AF81369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B917AC-08FD-438D-028A-F30A69B73256}"/>
              </a:ext>
            </a:extLst>
          </p:cNvPr>
          <p:cNvSpPr txBox="1"/>
          <p:nvPr/>
        </p:nvSpPr>
        <p:spPr>
          <a:xfrm>
            <a:off x="395535" y="12039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Деревообработка</a:t>
            </a:r>
          </a:p>
        </p:txBody>
      </p:sp>
    </p:spTree>
    <p:extLst>
      <p:ext uri="{BB962C8B-B14F-4D97-AF65-F5344CB8AC3E}">
        <p14:creationId xmlns:p14="http://schemas.microsoft.com/office/powerpoint/2010/main" val="2710681137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DEA523-D56B-2BF2-15C2-FE1CD1486B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9" b="2669"/>
          <a:stretch/>
        </p:blipFill>
        <p:spPr>
          <a:xfrm>
            <a:off x="-2" y="1030514"/>
            <a:ext cx="9144001" cy="41203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0434D90-46C9-F6D1-0A9E-E4EE392E1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9930" y="1479319"/>
            <a:ext cx="5954069" cy="374703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На сельское хозяйство приходится около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7%</a:t>
            </a:r>
            <a:r>
              <a:rPr lang="ru-RU" sz="115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150" kern="100" dirty="0">
                <a:cs typeface="Times New Roman" panose="02020603050405020304" pitchFamily="18" charset="0"/>
              </a:rPr>
              <a:t>ВВП и</a:t>
            </a: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20%</a:t>
            </a:r>
            <a:r>
              <a:rPr lang="ru-RU" sz="115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150" kern="100" dirty="0">
                <a:cs typeface="Times New Roman" panose="02020603050405020304" pitchFamily="18" charset="0"/>
              </a:rPr>
              <a:t>общего объема экспорта страны</a:t>
            </a: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По уровню продовольственной безопасности Беларусь занимает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23-е место </a:t>
            </a: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мире</a:t>
            </a:r>
            <a:b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среди 113 стран.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Сельскохозяйственные земли составляют около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41% территории </a:t>
            </a: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страны.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Посевная площадь в 2023 г. составила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5,8 млн га</a:t>
            </a: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валовой сбор урожая –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7,7 млн тонн.</a:t>
            </a:r>
            <a:endParaRPr lang="ru-RU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2023 г. объем производства сельскохозяйственной продукции в стране увеличился</a:t>
            </a:r>
            <a:b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1,1%</a:t>
            </a: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к уровню 2022 г.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Беларусь поставляет сельскохозяйственную продукцию в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110 стран </a:t>
            </a: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мира.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Животноводство формирует основу экспортного потенциала агропромышленного комплекса страны.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Беларусь занимает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2-е место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мире по производству молока на душу населения, входит в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ТОП-5</a:t>
            </a: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мировых лидеров по производству мяса. Кроме того, страна является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лидером</a:t>
            </a:r>
            <a:r>
              <a:rPr lang="ru-RU" sz="115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по производству молока, мяса и картофеля на душу населения среди стран СНГ.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FD3BB9-A1CC-1390-359E-2D3561F2ED47}"/>
              </a:ext>
            </a:extLst>
          </p:cNvPr>
          <p:cNvSpPr/>
          <p:nvPr/>
        </p:nvSpPr>
        <p:spPr>
          <a:xfrm>
            <a:off x="395536" y="277967"/>
            <a:ext cx="4706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Цифры и факты об экономике Беларуси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1EEBC92-8C71-73B7-272F-679625666EA5}"/>
              </a:ext>
            </a:extLst>
          </p:cNvPr>
          <p:cNvCxnSpPr>
            <a:cxnSpLocks/>
          </p:cNvCxnSpPr>
          <p:nvPr/>
        </p:nvCxnSpPr>
        <p:spPr>
          <a:xfrm>
            <a:off x="5283976" y="483518"/>
            <a:ext cx="1592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 РУС.jpg">
            <a:extLst>
              <a:ext uri="{FF2B5EF4-FFF2-40B4-BE49-F238E27FC236}">
                <a16:creationId xmlns:a16="http://schemas.microsoft.com/office/drawing/2014/main" id="{BBE5248E-E558-02D9-90CC-3283B61EC0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D83E46-6758-2F33-1052-69AE0F6113FC}"/>
              </a:ext>
            </a:extLst>
          </p:cNvPr>
          <p:cNvSpPr txBox="1"/>
          <p:nvPr/>
        </p:nvSpPr>
        <p:spPr>
          <a:xfrm>
            <a:off x="3189930" y="1109987"/>
            <a:ext cx="3765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Сельское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1036720026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7544" y="26749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ea typeface="Cambria" pitchFamily="18" charset="0"/>
              </a:rPr>
              <a:t>Национальный центр маркетинга</a:t>
            </a:r>
          </a:p>
        </p:txBody>
      </p:sp>
      <p:pic>
        <p:nvPicPr>
          <p:cNvPr id="19" name="Рисунок 18" descr="flat-lay-laptop-mockup-with-notepa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30"/>
          <a:stretch>
            <a:fillRect/>
          </a:stretch>
        </p:blipFill>
        <p:spPr>
          <a:xfrm>
            <a:off x="-1" y="1024010"/>
            <a:ext cx="9144001" cy="411949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4067944" y="1403505"/>
            <a:ext cx="50760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Национальный институт поддержки экспорта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27-летний опыт работы в сфере ВЭД и 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более 100 высококвалифицированных сотрудников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Филиалы в 5 областных центрах Беларуси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Бизнес-навигатор и «одно окно» для белорусских и зарубежных деловых кругов, развитие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B2B, B2G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и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B2D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контактов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Непосредственное взаимодействие  </a:t>
            </a:r>
            <a:br>
              <a:rPr lang="en-US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 госорганами и загранучреждениями Беларуси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Более 200 партнерских соглашений 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 профильными компаниями из 53 стран мира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3948980" y="1403505"/>
            <a:ext cx="0" cy="3416320"/>
          </a:xfrm>
          <a:prstGeom prst="line">
            <a:avLst/>
          </a:prstGeom>
          <a:ln>
            <a:solidFill>
              <a:srgbClr val="265A9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7E93843-E7B7-47E1-92C0-9E797E970EE0}"/>
              </a:ext>
            </a:extLst>
          </p:cNvPr>
          <p:cNvCxnSpPr>
            <a:cxnSpLocks/>
          </p:cNvCxnSpPr>
          <p:nvPr/>
        </p:nvCxnSpPr>
        <p:spPr>
          <a:xfrm>
            <a:off x="5148064" y="48351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logo РУС.jpg">
            <a:extLst>
              <a:ext uri="{FF2B5EF4-FFF2-40B4-BE49-F238E27FC236}">
                <a16:creationId xmlns:a16="http://schemas.microsoft.com/office/drawing/2014/main" id="{5DA15AB3-5958-4BF2-9E7C-CB16D5CC7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</p:spTree>
  </p:cSld>
  <p:clrMapOvr>
    <a:masterClrMapping/>
  </p:clrMapOvr>
  <p:transition advTm="105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96089"/>
            <a:ext cx="5503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Международные мероприятия</a:t>
            </a:r>
          </a:p>
        </p:txBody>
      </p:sp>
      <p:pic>
        <p:nvPicPr>
          <p:cNvPr id="5" name="Рисунок 4" descr="flat-lay-laptop-mockup-with-notepa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" t="6247"/>
          <a:stretch/>
        </p:blipFill>
        <p:spPr>
          <a:xfrm>
            <a:off x="0" y="1023941"/>
            <a:ext cx="9144000" cy="411955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636612" y="1206877"/>
            <a:ext cx="482453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Коллективные экспозиции Республики Беларусь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и индивидуальные стенды на международных выставках за рубежом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Визиты иностранных делегаций в Республику Беларусь, а также бизнес-миссии белорусских деловых кругов за рубеж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Международные бизнес-форумы, в том числе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рамках межправительственных комиссий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Тематические семинары, презентации,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онлайн-конференции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Широкая география проводимых мероприятий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517648" y="1239239"/>
            <a:ext cx="0" cy="367096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08641F8-F1A8-3665-D732-116AE6A57E72}"/>
              </a:ext>
            </a:extLst>
          </p:cNvPr>
          <p:cNvCxnSpPr>
            <a:cxnSpLocks/>
          </p:cNvCxnSpPr>
          <p:nvPr/>
        </p:nvCxnSpPr>
        <p:spPr>
          <a:xfrm>
            <a:off x="4183693" y="483518"/>
            <a:ext cx="2692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 РУС.jpg">
            <a:extLst>
              <a:ext uri="{FF2B5EF4-FFF2-40B4-BE49-F238E27FC236}">
                <a16:creationId xmlns:a16="http://schemas.microsoft.com/office/drawing/2014/main" id="{03849CDD-826F-9CA9-233D-73DF5E1E8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t-lay-laptop-mockup-with-notepa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47"/>
          <a:stretch>
            <a:fillRect/>
          </a:stretch>
        </p:blipFill>
        <p:spPr>
          <a:xfrm>
            <a:off x="1" y="1059583"/>
            <a:ext cx="9144000" cy="408391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301243"/>
            <a:ext cx="4454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</a:rPr>
              <a:t>ПОРТАЛ </a:t>
            </a:r>
            <a:r>
              <a:rPr lang="en-US" sz="2400" b="1" cap="all" dirty="0">
                <a:solidFill>
                  <a:schemeClr val="tx2">
                    <a:lumMod val="75000"/>
                  </a:schemeClr>
                </a:solidFill>
              </a:rPr>
              <a:t>EXPORT.BY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9" y="1320319"/>
            <a:ext cx="66377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Электронная площадка для установления деловых отношений между белорусскими и иностранными компаниями</a:t>
            </a:r>
            <a:endParaRPr lang="en-US" sz="15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endParaRPr lang="en-US" sz="15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Практическая помощь в продвижении товаров, услуг и технологий 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на международные рынки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8" y="1332867"/>
            <a:ext cx="0" cy="57606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323528" y="2106084"/>
            <a:ext cx="0" cy="35841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95936" y="35078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8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547665" y="1563639"/>
            <a:ext cx="504056" cy="2952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91880" y="3075806"/>
            <a:ext cx="216024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419872" y="271576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Более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2 тысяч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19872" y="3075807"/>
            <a:ext cx="2011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товаров, услуг и технологий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3529" y="3363838"/>
            <a:ext cx="1656184" cy="5040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195736" y="3723878"/>
            <a:ext cx="165618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123728" y="3363839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Более 6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тысяч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95737" y="3734912"/>
            <a:ext cx="842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компаний</a:t>
            </a:r>
            <a:endParaRPr lang="ru-RU" sz="1200" dirty="0"/>
          </a:p>
        </p:txBody>
      </p:sp>
      <p:pic>
        <p:nvPicPr>
          <p:cNvPr id="1026" name="Picture 2" descr="D:\Папка ВЕРСТКА (1 стр) цвет\иконки\лого экспорт бай цвет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796" y="342334"/>
            <a:ext cx="1639848" cy="358152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23528" y="4011910"/>
            <a:ext cx="1020471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9" name="Прямоугольник 48"/>
          <p:cNvSpPr/>
          <p:nvPr/>
        </p:nvSpPr>
        <p:spPr>
          <a:xfrm>
            <a:off x="1475656" y="4266590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200 стран мира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547664" y="4299942"/>
            <a:ext cx="165618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475657" y="4011911"/>
            <a:ext cx="2394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2000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посетителей ежедневно из </a:t>
            </a:r>
            <a:endParaRPr lang="ru-RU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EBFC9F-03A1-487F-A435-8E5C0EE343B3}"/>
              </a:ext>
            </a:extLst>
          </p:cNvPr>
          <p:cNvSpPr txBox="1"/>
          <p:nvPr/>
        </p:nvSpPr>
        <p:spPr>
          <a:xfrm>
            <a:off x="1680380" y="4671675"/>
            <a:ext cx="4876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Гид по работе на Портале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Export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by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C43A45-E946-4B63-9452-0812ECDA54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883" y="3632391"/>
            <a:ext cx="1358094" cy="1358094"/>
          </a:xfrm>
          <a:prstGeom prst="rect">
            <a:avLst/>
          </a:prstGeom>
        </p:spPr>
      </p:pic>
      <p:pic>
        <p:nvPicPr>
          <p:cNvPr id="6" name="Рисунок 5" descr="logo РУС.jpg">
            <a:extLst>
              <a:ext uri="{FF2B5EF4-FFF2-40B4-BE49-F238E27FC236}">
                <a16:creationId xmlns:a16="http://schemas.microsoft.com/office/drawing/2014/main" id="{5F15319E-66BC-AE2F-26A1-1A09DE5484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E70391E-CAF5-50E4-4EF4-EB932B0D404A}"/>
              </a:ext>
            </a:extLst>
          </p:cNvPr>
          <p:cNvCxnSpPr>
            <a:cxnSpLocks/>
          </p:cNvCxnSpPr>
          <p:nvPr/>
        </p:nvCxnSpPr>
        <p:spPr>
          <a:xfrm>
            <a:off x="5004049" y="476219"/>
            <a:ext cx="1796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629990-101B-B19A-4577-BDC345BBC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82" b="5611"/>
          <a:stretch/>
        </p:blipFill>
        <p:spPr>
          <a:xfrm>
            <a:off x="-2" y="1023140"/>
            <a:ext cx="9144001" cy="41203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574249" y="1678159"/>
            <a:ext cx="410445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Информационная поддержка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компаний при  выходе на белорусский рынок и рынки зарубежных стран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Поиск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потребителей, поставщиков </a:t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и деловых партнеров</a:t>
            </a:r>
            <a:endParaRPr lang="en-US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Маркетинговые исследования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endParaRPr lang="ru-RU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изучение условий доступа на рынок,  </a:t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потребителей, конкурентов, цен</a:t>
            </a:r>
            <a:endParaRPr lang="en-US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Маркетинговая информация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 результатах зарубежных закупок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Республике Беларусь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0233" y="1678158"/>
            <a:ext cx="0" cy="3168352"/>
          </a:xfrm>
          <a:prstGeom prst="line">
            <a:avLst/>
          </a:prstGeom>
          <a:ln>
            <a:solidFill>
              <a:srgbClr val="265A9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2241" y="1736719"/>
            <a:ext cx="0" cy="648072"/>
          </a:xfrm>
          <a:prstGeom prst="line">
            <a:avLst/>
          </a:prstGeom>
          <a:ln>
            <a:solidFill>
              <a:srgbClr val="265A9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2241" y="2571750"/>
            <a:ext cx="0" cy="432048"/>
          </a:xfrm>
          <a:prstGeom prst="line">
            <a:avLst/>
          </a:prstGeom>
          <a:ln>
            <a:solidFill>
              <a:srgbClr val="265A9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02241" y="3149986"/>
            <a:ext cx="0" cy="720080"/>
          </a:xfrm>
          <a:prstGeom prst="line">
            <a:avLst/>
          </a:prstGeom>
          <a:ln>
            <a:solidFill>
              <a:srgbClr val="265A9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2241" y="4054423"/>
            <a:ext cx="0" cy="720080"/>
          </a:xfrm>
          <a:prstGeom prst="line">
            <a:avLst/>
          </a:prstGeom>
          <a:ln>
            <a:solidFill>
              <a:srgbClr val="265A9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85433" y="1561063"/>
            <a:ext cx="3174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2023 году изучали рынки следующих стран: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805" y="1099091"/>
            <a:ext cx="1979712" cy="50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Более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700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3460" y="1181373"/>
            <a:ext cx="4695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маркетинговых проектов за 2021-2023 гг.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0915070-4304-4B09-8E45-B2C30D820F91}"/>
              </a:ext>
            </a:extLst>
          </p:cNvPr>
          <p:cNvCxnSpPr>
            <a:cxnSpLocks/>
          </p:cNvCxnSpPr>
          <p:nvPr/>
        </p:nvCxnSpPr>
        <p:spPr>
          <a:xfrm>
            <a:off x="5367737" y="476219"/>
            <a:ext cx="1432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0652E9-81A8-40A1-861A-3413ABC18113}"/>
              </a:ext>
            </a:extLst>
          </p:cNvPr>
          <p:cNvSpPr/>
          <p:nvPr/>
        </p:nvSpPr>
        <p:spPr>
          <a:xfrm>
            <a:off x="446997" y="277383"/>
            <a:ext cx="4992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ИНФОРМАЦИОННО-МАРКЕТИНГОВЫЕ УСЛУГИ</a:t>
            </a:r>
          </a:p>
        </p:txBody>
      </p:sp>
      <p:pic>
        <p:nvPicPr>
          <p:cNvPr id="22" name="Рисунок 21" descr="logo РУС.jpg">
            <a:extLst>
              <a:ext uri="{FF2B5EF4-FFF2-40B4-BE49-F238E27FC236}">
                <a16:creationId xmlns:a16="http://schemas.microsoft.com/office/drawing/2014/main" id="{483AD784-5016-4381-BC2D-61967D225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2718B5-F774-7C56-A1A3-C67A054B2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07" t="23899" r="17078" b="23628"/>
          <a:stretch/>
        </p:blipFill>
        <p:spPr>
          <a:xfrm>
            <a:off x="4452150" y="1857795"/>
            <a:ext cx="4404875" cy="24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74533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CEE16A-6B76-6739-1D6D-2117FF1FED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2" t="2587" r="-1" b="2587"/>
          <a:stretch/>
        </p:blipFill>
        <p:spPr>
          <a:xfrm>
            <a:off x="-78816" y="1023939"/>
            <a:ext cx="9222817" cy="417103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3238" y="1419621"/>
            <a:ext cx="3456384" cy="1584176"/>
          </a:xfrm>
          <a:prstGeom prst="rect">
            <a:avLst/>
          </a:prstGeom>
          <a:solidFill>
            <a:schemeClr val="tx2">
              <a:lumMod val="20000"/>
              <a:lumOff val="80000"/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www.gias.by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mbria" pitchFamily="18" charset="0"/>
              <a:cs typeface="Times New Roman" pitchFamily="18" charset="0"/>
            </a:endParaRPr>
          </a:p>
          <a:p>
            <a:pPr algn="ctr"/>
            <a:endParaRPr lang="ru-RU" sz="400" b="1" dirty="0">
              <a:solidFill>
                <a:schemeClr val="accent1">
                  <a:lumMod val="50000"/>
                </a:schemeClr>
              </a:solidFill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Cambria" pitchFamily="18" charset="0"/>
                <a:cs typeface="Times New Roman" pitchFamily="18" charset="0"/>
              </a:rPr>
              <a:t>оператор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государственной информационно-аналитической системы управления государственными закупками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(ГИАС)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31630" y="1419621"/>
            <a:ext cx="3456384" cy="1584176"/>
          </a:xfrm>
          <a:prstGeom prst="rect">
            <a:avLst/>
          </a:prstGeom>
          <a:solidFill>
            <a:schemeClr val="tx2">
              <a:lumMod val="20000"/>
              <a:lumOff val="80000"/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www.icetrade.by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mbria" pitchFamily="18" charset="0"/>
              <a:cs typeface="Times New Roman" pitchFamily="18" charset="0"/>
            </a:endParaRPr>
          </a:p>
          <a:p>
            <a:pPr algn="ctr"/>
            <a:endParaRPr lang="ru-RU" sz="400" b="1" dirty="0">
              <a:solidFill>
                <a:schemeClr val="accent1">
                  <a:lumMod val="50000"/>
                </a:schemeClr>
              </a:solidFill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Cambria" pitchFamily="18" charset="0"/>
                <a:cs typeface="Times New Roman" pitchFamily="18" charset="0"/>
              </a:rPr>
              <a:t>оператор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информационной системы </a:t>
            </a:r>
            <a:endParaRPr lang="en-US" sz="1400" dirty="0">
              <a:solidFill>
                <a:schemeClr val="accent1">
                  <a:lumMod val="50000"/>
                </a:schemeClr>
              </a:solidFill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«Тендеры»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(закупки за счет собственных средств)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3238" y="3075806"/>
            <a:ext cx="3456384" cy="1584176"/>
          </a:xfrm>
          <a:prstGeom prst="rect">
            <a:avLst/>
          </a:prstGeom>
          <a:solidFill>
            <a:schemeClr val="tx2">
              <a:lumMod val="20000"/>
              <a:lumOff val="80000"/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www.goszakupki.by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mbria" pitchFamily="18" charset="0"/>
              <a:cs typeface="Times New Roman" pitchFamily="18" charset="0"/>
            </a:endParaRPr>
          </a:p>
          <a:p>
            <a:pPr algn="ctr"/>
            <a:endParaRPr lang="ru-RU" sz="400" b="1" dirty="0">
              <a:solidFill>
                <a:schemeClr val="accent1">
                  <a:lumMod val="50000"/>
                </a:schemeClr>
              </a:solidFill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Cambria" pitchFamily="18" charset="0"/>
                <a:cs typeface="Times New Roman" pitchFamily="18" charset="0"/>
              </a:rPr>
              <a:t>оператор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электронной торговой площадки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(государственные закупки)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31630" y="3075806"/>
            <a:ext cx="3456384" cy="1584176"/>
          </a:xfrm>
          <a:prstGeom prst="rect">
            <a:avLst/>
          </a:prstGeom>
          <a:solidFill>
            <a:schemeClr val="tx2">
              <a:lumMod val="20000"/>
              <a:lumOff val="80000"/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www.ca.ncmps.by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Cambria" pitchFamily="18" charset="0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удостоверяющий центр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3" y="195926"/>
            <a:ext cx="745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ea typeface="Cambria" pitchFamily="18" charset="0"/>
              </a:rPr>
              <a:t>информационное обеспечение </a:t>
            </a:r>
            <a:endParaRPr lang="en-US" sz="2000" b="1" cap="all" dirty="0">
              <a:solidFill>
                <a:schemeClr val="tx2">
                  <a:lumMod val="75000"/>
                </a:schemeClr>
              </a:solidFill>
              <a:ea typeface="Cambria" pitchFamily="18" charset="0"/>
            </a:endParaRPr>
          </a:p>
          <a:p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ea typeface="Cambria" pitchFamily="18" charset="0"/>
              </a:rPr>
              <a:t>и сопровождение закупок</a:t>
            </a:r>
            <a:endParaRPr lang="ru-RU" sz="1800" b="1" cap="all" dirty="0">
              <a:solidFill>
                <a:schemeClr val="tx2">
                  <a:lumMod val="75000"/>
                </a:schemeClr>
              </a:solidFill>
              <a:ea typeface="Cambria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4860033" y="48351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logo РУС.jpg">
            <a:extLst>
              <a:ext uri="{FF2B5EF4-FFF2-40B4-BE49-F238E27FC236}">
                <a16:creationId xmlns:a16="http://schemas.microsoft.com/office/drawing/2014/main" id="{505C94D6-104E-62D4-3492-CD5DF31C6A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61946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lat-lay-laptop-mockup-with-notepa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8"/>
          <a:stretch>
            <a:fillRect/>
          </a:stretch>
        </p:blipFill>
        <p:spPr>
          <a:xfrm>
            <a:off x="0" y="1059582"/>
            <a:ext cx="9160685" cy="408391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704223" y="14294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+375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17 311-81-20,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311-81-26, 311-81-22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mail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: tenders@icetrade.by</a:t>
            </a:r>
          </a:p>
        </p:txBody>
      </p:sp>
      <p:grpSp>
        <p:nvGrpSpPr>
          <p:cNvPr id="3" name="Группа 24"/>
          <p:cNvGrpSpPr/>
          <p:nvPr/>
        </p:nvGrpSpPr>
        <p:grpSpPr>
          <a:xfrm>
            <a:off x="467544" y="3067158"/>
            <a:ext cx="4807123" cy="338554"/>
            <a:chOff x="3077245" y="5092030"/>
            <a:chExt cx="4807123" cy="338554"/>
          </a:xfrm>
        </p:grpSpPr>
        <p:pic>
          <p:nvPicPr>
            <p:cNvPr id="19" name="Рисунок 18" descr="телеграм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7245" y="5092030"/>
              <a:ext cx="288032" cy="288032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3365277" y="5092030"/>
              <a:ext cx="18460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www.t.me/NCM_by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1" name="Рисунок 20" descr="телеграм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7485" y="5092030"/>
              <a:ext cx="288032" cy="288032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5525517" y="5092030"/>
              <a:ext cx="23588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www.twitter.com/ncm_by</a:t>
              </a:r>
            </a:p>
          </p:txBody>
        </p:sp>
      </p:grpSp>
      <p:grpSp>
        <p:nvGrpSpPr>
          <p:cNvPr id="4" name="Группа 23"/>
          <p:cNvGrpSpPr/>
          <p:nvPr/>
        </p:nvGrpSpPr>
        <p:grpSpPr>
          <a:xfrm>
            <a:off x="179513" y="3476379"/>
            <a:ext cx="12463927" cy="535531"/>
            <a:chOff x="4675138" y="3982044"/>
            <a:chExt cx="7906528" cy="108163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138" y="3982044"/>
              <a:ext cx="4608512" cy="108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www.ncmps.by       www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r>
                <a:rPr lang="en-US" b="1" dirty="0" err="1">
                  <a:solidFill>
                    <a:schemeClr val="tx2">
                      <a:lumMod val="75000"/>
                    </a:schemeClr>
                  </a:solidFill>
                </a:rPr>
                <a:t>gias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by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  <a:t>      </a:t>
              </a: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www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r>
                <a:rPr lang="en-US" b="1" dirty="0" err="1">
                  <a:solidFill>
                    <a:schemeClr val="tx2">
                      <a:lumMod val="75000"/>
                    </a:schemeClr>
                  </a:solidFill>
                </a:rPr>
                <a:t>icetrade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by</a:t>
              </a:r>
              <a:b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</a:b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009666" y="3993302"/>
              <a:ext cx="4572000" cy="634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www.goszakupki.by</a:t>
              </a: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  <a:t>      </a:t>
              </a:r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ca.ncmps.by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84924" y="267494"/>
            <a:ext cx="4634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>
                    <a:lumMod val="75000"/>
                  </a:schemeClr>
                </a:solidFill>
              </a:rPr>
              <a:t>КОНТАКТЫ</a:t>
            </a:r>
            <a:endParaRPr lang="en-US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323528" y="1275606"/>
            <a:ext cx="0" cy="21602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5735247" y="1521219"/>
            <a:ext cx="0" cy="93610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D07E33-A9CA-440F-BEB5-71513D165B2E}"/>
              </a:ext>
            </a:extLst>
          </p:cNvPr>
          <p:cNvSpPr txBox="1"/>
          <p:nvPr/>
        </p:nvSpPr>
        <p:spPr>
          <a:xfrm>
            <a:off x="5741452" y="1150171"/>
            <a:ext cx="1174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Закупки:</a:t>
            </a:r>
            <a:endParaRPr lang="ru-RU" sz="1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11ECC5-45B0-4039-81EC-697C27D7B324}"/>
              </a:ext>
            </a:extLst>
          </p:cNvPr>
          <p:cNvSpPr txBox="1"/>
          <p:nvPr/>
        </p:nvSpPr>
        <p:spPr>
          <a:xfrm>
            <a:off x="3194343" y="1184120"/>
            <a:ext cx="1174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Export.by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6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F6222D6-6CFF-4BC8-8527-BC2C40E1EC47}"/>
              </a:ext>
            </a:extLst>
          </p:cNvPr>
          <p:cNvSpPr/>
          <p:nvPr/>
        </p:nvSpPr>
        <p:spPr>
          <a:xfrm>
            <a:off x="3186772" y="146102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+375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17 311-81-18,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mail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: 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info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export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.by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1E2754E-0D54-46BA-BFEC-84BC7C3BFADB}"/>
              </a:ext>
            </a:extLst>
          </p:cNvPr>
          <p:cNvCxnSpPr>
            <a:cxnSpLocks/>
          </p:cNvCxnSpPr>
          <p:nvPr/>
        </p:nvCxnSpPr>
        <p:spPr>
          <a:xfrm>
            <a:off x="3131840" y="1259114"/>
            <a:ext cx="0" cy="16561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E923DF7-F93D-4E94-93D7-ACEF0A2C55D5}"/>
              </a:ext>
            </a:extLst>
          </p:cNvPr>
          <p:cNvSpPr txBox="1"/>
          <p:nvPr/>
        </p:nvSpPr>
        <p:spPr>
          <a:xfrm>
            <a:off x="3200548" y="2026749"/>
            <a:ext cx="1174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ВЭД:</a:t>
            </a:r>
            <a:endParaRPr lang="ru-RU" sz="1600" b="1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37D656B-2103-44A5-86BD-F577ED2346FF}"/>
              </a:ext>
            </a:extLst>
          </p:cNvPr>
          <p:cNvSpPr/>
          <p:nvPr/>
        </p:nvSpPr>
        <p:spPr>
          <a:xfrm>
            <a:off x="3186772" y="23305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+375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17 311-81-16,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mail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: 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oms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icetrade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.by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1DFA931-D111-4482-BC35-3A1BAC2F7772}"/>
              </a:ext>
            </a:extLst>
          </p:cNvPr>
          <p:cNvCxnSpPr>
            <a:cxnSpLocks/>
          </p:cNvCxnSpPr>
          <p:nvPr/>
        </p:nvCxnSpPr>
        <p:spPr>
          <a:xfrm>
            <a:off x="5652120" y="1225788"/>
            <a:ext cx="0" cy="16396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99A212C-2AA0-50E7-128E-FC90039FFAE8}"/>
              </a:ext>
            </a:extLst>
          </p:cNvPr>
          <p:cNvCxnSpPr>
            <a:cxnSpLocks/>
          </p:cNvCxnSpPr>
          <p:nvPr/>
        </p:nvCxnSpPr>
        <p:spPr>
          <a:xfrm>
            <a:off x="2106118" y="483518"/>
            <a:ext cx="4770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logo РУС.jpg">
            <a:extLst>
              <a:ext uri="{FF2B5EF4-FFF2-40B4-BE49-F238E27FC236}">
                <a16:creationId xmlns:a16="http://schemas.microsoft.com/office/drawing/2014/main" id="{6D7F8F08-A3F4-CE5B-F0EF-6F61A0F4D8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5" y="81707"/>
            <a:ext cx="1800200" cy="78902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26039E7-7E77-48BC-9A6C-270366717B01}"/>
              </a:ext>
            </a:extLst>
          </p:cNvPr>
          <p:cNvSpPr txBox="1"/>
          <p:nvPr/>
        </p:nvSpPr>
        <p:spPr>
          <a:xfrm>
            <a:off x="383419" y="1188910"/>
            <a:ext cx="2178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Маркетинговые услуги:</a:t>
            </a:r>
          </a:p>
          <a:p>
            <a:endParaRPr lang="ru-RU" sz="16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E1C8508-6C74-40AE-8C03-71F743C2C65C}"/>
              </a:ext>
            </a:extLst>
          </p:cNvPr>
          <p:cNvSpPr/>
          <p:nvPr/>
        </p:nvSpPr>
        <p:spPr>
          <a:xfrm>
            <a:off x="368306" y="1708540"/>
            <a:ext cx="2570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+375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17 311-81-40,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mail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market@icetrade.by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503B5DE-A535-1416-CB4D-CB28C8C1711B}"/>
              </a:ext>
            </a:extLst>
          </p:cNvPr>
          <p:cNvCxnSpPr>
            <a:cxnSpLocks/>
          </p:cNvCxnSpPr>
          <p:nvPr/>
        </p:nvCxnSpPr>
        <p:spPr>
          <a:xfrm>
            <a:off x="383419" y="1785881"/>
            <a:ext cx="0" cy="468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92B8227-CDF0-DB17-CCF3-B95B8AECF510}"/>
              </a:ext>
            </a:extLst>
          </p:cNvPr>
          <p:cNvCxnSpPr>
            <a:cxnSpLocks/>
          </p:cNvCxnSpPr>
          <p:nvPr/>
        </p:nvCxnSpPr>
        <p:spPr>
          <a:xfrm>
            <a:off x="3194343" y="1521219"/>
            <a:ext cx="0" cy="468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CA56691-5148-9216-F8C4-1C04A8525768}"/>
              </a:ext>
            </a:extLst>
          </p:cNvPr>
          <p:cNvCxnSpPr>
            <a:cxnSpLocks/>
          </p:cNvCxnSpPr>
          <p:nvPr/>
        </p:nvCxnSpPr>
        <p:spPr>
          <a:xfrm>
            <a:off x="3204778" y="2397428"/>
            <a:ext cx="0" cy="468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6387B5-EFCC-B7B5-E3C2-AE54A18DC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5" b="2715"/>
          <a:stretch/>
        </p:blipFill>
        <p:spPr>
          <a:xfrm>
            <a:off x="-1" y="1024010"/>
            <a:ext cx="9144001" cy="411949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ED5D3-5B0E-FE8F-E357-303EDDE9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535" y="1326229"/>
            <a:ext cx="5821615" cy="1769263"/>
          </a:xfrm>
        </p:spPr>
        <p:txBody>
          <a:bodyPr>
            <a:noAutofit/>
          </a:bodyPr>
          <a:lstStyle/>
          <a:p>
            <a:pPr algn="r"/>
            <a:r>
              <a:rPr lang="ru-RU" sz="21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Республика Беларусь – </a:t>
            </a:r>
            <a:br>
              <a:rPr lang="ru-RU" sz="21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страна с открытой экономикой.</a:t>
            </a:r>
            <a:br>
              <a:rPr lang="ru-RU" sz="21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Доля экспорта товаров и услуг в ВВП страны</a:t>
            </a:r>
            <a:br>
              <a:rPr lang="ru-RU" sz="21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составляет </a:t>
            </a:r>
            <a:r>
              <a:rPr lang="ru-RU" sz="3000" b="1" kern="1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63,7%*</a:t>
            </a:r>
            <a:br>
              <a:rPr lang="ru-RU" sz="21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D4843-B7DF-B5E3-14A4-DC7563C69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059" y="3085821"/>
            <a:ext cx="4969747" cy="1964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Структура ВВП Республики Беларусь**:</a:t>
            </a:r>
          </a:p>
          <a:p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сельское хозяйство </a:t>
            </a:r>
            <a:r>
              <a:rPr lang="ru-RU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7,7%</a:t>
            </a:r>
            <a:endParaRPr lang="ru-RU" sz="15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промышленность, включая строительство </a:t>
            </a:r>
            <a:r>
              <a:rPr lang="ru-RU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33,2%</a:t>
            </a:r>
          </a:p>
          <a:p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сфера услуг </a:t>
            </a:r>
            <a:r>
              <a:rPr lang="ru-RU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48,3%</a:t>
            </a:r>
            <a:endParaRPr lang="ru-RU" sz="1500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50" b="1" kern="1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A5613E-9F22-99D2-719F-96A028C8297D}"/>
              </a:ext>
            </a:extLst>
          </p:cNvPr>
          <p:cNvSpPr/>
          <p:nvPr/>
        </p:nvSpPr>
        <p:spPr>
          <a:xfrm>
            <a:off x="395537" y="277967"/>
            <a:ext cx="4634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Структура ВВП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A21E0FE-8259-C3C6-5F4A-9FB2C3E299A9}"/>
              </a:ext>
            </a:extLst>
          </p:cNvPr>
          <p:cNvCxnSpPr>
            <a:cxnSpLocks/>
          </p:cNvCxnSpPr>
          <p:nvPr/>
        </p:nvCxnSpPr>
        <p:spPr>
          <a:xfrm>
            <a:off x="2376652" y="483518"/>
            <a:ext cx="4499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logo РУС.jpg">
            <a:extLst>
              <a:ext uri="{FF2B5EF4-FFF2-40B4-BE49-F238E27FC236}">
                <a16:creationId xmlns:a16="http://schemas.microsoft.com/office/drawing/2014/main" id="{90F18A33-9C13-42D2-1CFB-E014ACBD26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318A4A-5AAC-44F1-0AD2-8ADABC263A73}"/>
              </a:ext>
            </a:extLst>
          </p:cNvPr>
          <p:cNvSpPr txBox="1"/>
          <p:nvPr/>
        </p:nvSpPr>
        <p:spPr>
          <a:xfrm>
            <a:off x="4747294" y="4588222"/>
            <a:ext cx="4619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*данные Всемирного банка</a:t>
            </a:r>
          </a:p>
          <a:p>
            <a:r>
              <a:rPr lang="ru-RU" sz="1200" i="1" kern="100" dirty="0">
                <a:cs typeface="Times New Roman" panose="02020603050405020304" pitchFamily="18" charset="0"/>
              </a:rPr>
              <a:t>**здесь и далее, если не указано иное, данные </a:t>
            </a:r>
            <a:r>
              <a:rPr lang="ru-RU" sz="1200" i="1" kern="100" dirty="0" err="1">
                <a:cs typeface="Times New Roman" panose="02020603050405020304" pitchFamily="18" charset="0"/>
              </a:rPr>
              <a:t>Белстата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195976769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147C35-A3A6-B2A7-4F8D-0AB8D4C00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9" b="2679"/>
          <a:stretch/>
        </p:blipFill>
        <p:spPr>
          <a:xfrm>
            <a:off x="-1" y="1024010"/>
            <a:ext cx="9144001" cy="411949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3D534-06E3-E572-568F-8E60E624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30" y="1182131"/>
            <a:ext cx="7271592" cy="10522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внешней торговли Беларуси в 2023 г.:</a:t>
            </a:r>
            <a:b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внешний товарооборот: </a:t>
            </a:r>
            <a:r>
              <a:rPr lang="ru-RU" sz="16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81,1 млрд долл. США </a:t>
            </a: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(5,5%</a:t>
            </a:r>
            <a:r>
              <a:rPr lang="ru-RU" sz="1600" kern="100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 2022 г.)</a:t>
            </a:r>
            <a:b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экспорт: </a:t>
            </a:r>
            <a:r>
              <a:rPr lang="ru-RU" sz="16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39,4 млрд долл. США </a:t>
            </a: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(2,6%</a:t>
            </a:r>
            <a:r>
              <a:rPr lang="ru-RU" sz="1600" kern="100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 2022 г.)</a:t>
            </a:r>
            <a:b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импорт: </a:t>
            </a:r>
            <a:r>
              <a:rPr lang="ru-RU" sz="16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41,7 млрд долл. США </a:t>
            </a: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(8,3%</a:t>
            </a:r>
            <a:r>
              <a:rPr lang="ru-RU" sz="1600" kern="100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 2022 г.)</a:t>
            </a:r>
            <a:b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альдо: </a:t>
            </a:r>
            <a:r>
              <a:rPr lang="ru-RU" sz="16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-2,3 млрд долл. США  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80FC9FE-6BE4-CC88-56CB-31B3A9841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385344"/>
              </p:ext>
            </p:extLst>
          </p:nvPr>
        </p:nvGraphicFramePr>
        <p:xfrm>
          <a:off x="176343" y="2060917"/>
          <a:ext cx="7104017" cy="308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FDEB0F-EECB-6E51-5D69-364C030D016B}"/>
              </a:ext>
            </a:extLst>
          </p:cNvPr>
          <p:cNvSpPr/>
          <p:nvPr/>
        </p:nvSpPr>
        <p:spPr>
          <a:xfrm>
            <a:off x="395536" y="277967"/>
            <a:ext cx="4895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Показатели Внешней торговли товарами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92CF080-76BF-976D-BDAC-0B620595029D}"/>
              </a:ext>
            </a:extLst>
          </p:cNvPr>
          <p:cNvCxnSpPr>
            <a:cxnSpLocks/>
          </p:cNvCxnSpPr>
          <p:nvPr/>
        </p:nvCxnSpPr>
        <p:spPr>
          <a:xfrm>
            <a:off x="5374718" y="483518"/>
            <a:ext cx="1499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logo РУС.jpg">
            <a:extLst>
              <a:ext uri="{FF2B5EF4-FFF2-40B4-BE49-F238E27FC236}">
                <a16:creationId xmlns:a16="http://schemas.microsoft.com/office/drawing/2014/main" id="{72152205-5952-DEE8-3715-8EC55B76A4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3905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78AE29-7822-5948-ABDC-D19B77B1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82" b="5611"/>
          <a:stretch/>
        </p:blipFill>
        <p:spPr>
          <a:xfrm>
            <a:off x="-2" y="1023140"/>
            <a:ext cx="9144001" cy="41203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9A492-AEE3-A718-874B-DA60B137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8" y="870731"/>
            <a:ext cx="3987998" cy="2436065"/>
          </a:xfrm>
        </p:spPr>
        <p:txBody>
          <a:bodyPr>
            <a:normAutofit/>
          </a:bodyPr>
          <a:lstStyle/>
          <a:p>
            <a:r>
              <a:rPr lang="ru-RU" sz="165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Поставки белорусской продукции в 2022 г. осуществлялись в </a:t>
            </a: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161 страну.</a:t>
            </a:r>
            <a:br>
              <a:rPr lang="ru-RU" sz="165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5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5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переориентации экспортных потоков в географической структуре </a:t>
            </a:r>
            <a:r>
              <a:rPr lang="ru-RU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</a:t>
            </a:r>
            <a:r>
              <a:rPr lang="ru-RU" sz="165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возросла доля стран ЕАЭС.</a:t>
            </a:r>
            <a:endParaRPr lang="ru-RU" sz="1650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607F0DD-C92F-DEA6-854F-AAEF023FE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530486"/>
              </p:ext>
            </p:extLst>
          </p:nvPr>
        </p:nvGraphicFramePr>
        <p:xfrm>
          <a:off x="4326734" y="1303935"/>
          <a:ext cx="4945344" cy="329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DD7806B8-7AE3-AD1C-1C48-437EBE8013C0}"/>
              </a:ext>
            </a:extLst>
          </p:cNvPr>
          <p:cNvSpPr txBox="1">
            <a:spLocks/>
          </p:cNvSpPr>
          <p:nvPr/>
        </p:nvSpPr>
        <p:spPr>
          <a:xfrm>
            <a:off x="610940" y="3020702"/>
            <a:ext cx="3323843" cy="15800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Основными торговыми партнерами Беларуси являются Россия, иные страны ЕАЭС и СНГ. Поступательно наращивается присутствие белорусских товаров</a:t>
            </a:r>
            <a:b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на рынках стран Азии, Африки, Америки и Океании.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B430C7-3257-F2DD-4805-848D9EED2FC2}"/>
              </a:ext>
            </a:extLst>
          </p:cNvPr>
          <p:cNvSpPr/>
          <p:nvPr/>
        </p:nvSpPr>
        <p:spPr>
          <a:xfrm>
            <a:off x="395537" y="277967"/>
            <a:ext cx="5209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Географическая структура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372D523-073E-38CB-A0B4-D9F19A24C10A}"/>
              </a:ext>
            </a:extLst>
          </p:cNvPr>
          <p:cNvCxnSpPr>
            <a:cxnSpLocks/>
          </p:cNvCxnSpPr>
          <p:nvPr/>
        </p:nvCxnSpPr>
        <p:spPr>
          <a:xfrm>
            <a:off x="3629679" y="483518"/>
            <a:ext cx="3246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logo РУС.jpg">
            <a:extLst>
              <a:ext uri="{FF2B5EF4-FFF2-40B4-BE49-F238E27FC236}">
                <a16:creationId xmlns:a16="http://schemas.microsoft.com/office/drawing/2014/main" id="{F4DB4DFF-A43C-89B4-CF89-90BAFD863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3F09B12-2A50-48E1-68F1-2FBD361B7F0E}"/>
              </a:ext>
            </a:extLst>
          </p:cNvPr>
          <p:cNvCxnSpPr>
            <a:cxnSpLocks/>
          </p:cNvCxnSpPr>
          <p:nvPr/>
        </p:nvCxnSpPr>
        <p:spPr>
          <a:xfrm>
            <a:off x="503238" y="2979175"/>
            <a:ext cx="0" cy="1452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87946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5A43C4-7A27-58F7-B9F4-E71BCCA91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9" b="2669"/>
          <a:stretch/>
        </p:blipFill>
        <p:spPr>
          <a:xfrm>
            <a:off x="-1" y="1072001"/>
            <a:ext cx="9144001" cy="41203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9D502A-66B3-D47F-C3AA-8D5AD302EB5D}"/>
              </a:ext>
            </a:extLst>
          </p:cNvPr>
          <p:cNvSpPr/>
          <p:nvPr/>
        </p:nvSpPr>
        <p:spPr>
          <a:xfrm>
            <a:off x="395537" y="277967"/>
            <a:ext cx="4634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Товарная структура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AC96CC3-B714-DE9C-42D4-B0638E9B3044}"/>
              </a:ext>
            </a:extLst>
          </p:cNvPr>
          <p:cNvCxnSpPr>
            <a:cxnSpLocks/>
          </p:cNvCxnSpPr>
          <p:nvPr/>
        </p:nvCxnSpPr>
        <p:spPr>
          <a:xfrm>
            <a:off x="2917704" y="483518"/>
            <a:ext cx="395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logo РУС.jpg">
            <a:extLst>
              <a:ext uri="{FF2B5EF4-FFF2-40B4-BE49-F238E27FC236}">
                <a16:creationId xmlns:a16="http://schemas.microsoft.com/office/drawing/2014/main" id="{BB625313-1683-3C56-5774-7D6AF2636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97FF54D-22DC-5BC5-809D-3AE75CC7A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747" y="1398860"/>
            <a:ext cx="4994524" cy="326112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ТОП позиций белорусского экспорта: </a:t>
            </a:r>
          </a:p>
          <a:p>
            <a:pPr marL="180000" indent="0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продукция нефтехимии, машиностроения, металлургии, деревообработки, легкой промышленности, молочная </a:t>
            </a:r>
            <a:b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и мясная продукция, мебель, стекло, стекловолокно, цемент</a:t>
            </a:r>
          </a:p>
          <a:p>
            <a:pPr marL="0" indent="0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ТОП позиций белорусского импорта: </a:t>
            </a:r>
          </a:p>
          <a:p>
            <a:pPr marL="180000" indent="0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энергоресурсы (нефть и природный газ), сырье, материалы и комплектующие (металлы и изделия из них, сырье</a:t>
            </a:r>
            <a:b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для химического производства, части машин), технологическое оборудование</a:t>
            </a: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ru-RU" sz="135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59517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58D6DE-0ABA-8995-17C6-1A6402794F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9" b="2679"/>
          <a:stretch/>
        </p:blipFill>
        <p:spPr>
          <a:xfrm>
            <a:off x="-1" y="1024010"/>
            <a:ext cx="9144001" cy="411949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53AD4E-D036-434F-B973-23D6F1E40E81}"/>
              </a:ext>
            </a:extLst>
          </p:cNvPr>
          <p:cNvSpPr/>
          <p:nvPr/>
        </p:nvSpPr>
        <p:spPr>
          <a:xfrm>
            <a:off x="395536" y="277967"/>
            <a:ext cx="4825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Показатели Внешней торговли услугами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7D4FB53-F47D-D24E-F369-B1150704887A}"/>
              </a:ext>
            </a:extLst>
          </p:cNvPr>
          <p:cNvCxnSpPr>
            <a:cxnSpLocks/>
          </p:cNvCxnSpPr>
          <p:nvPr/>
        </p:nvCxnSpPr>
        <p:spPr>
          <a:xfrm>
            <a:off x="5353777" y="483518"/>
            <a:ext cx="1522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logo РУС.jpg">
            <a:extLst>
              <a:ext uri="{FF2B5EF4-FFF2-40B4-BE49-F238E27FC236}">
                <a16:creationId xmlns:a16="http://schemas.microsoft.com/office/drawing/2014/main" id="{EC723FBD-0C87-E009-EEE2-9C27673AA8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3065B-12EF-CF0B-D32A-CA0A66EA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27" y="1247442"/>
            <a:ext cx="7886700" cy="9941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Структура торговли услугами Беларуси в 2023 г.:</a:t>
            </a:r>
            <a:br>
              <a:rPr lang="ru-RU" sz="1400" b="1" kern="1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внешнеторговый оборот: </a:t>
            </a:r>
            <a:r>
              <a:rPr lang="ru-RU" sz="1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14,2 млрд долл. США</a:t>
            </a: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(0,7%</a:t>
            </a:r>
            <a:r>
              <a:rPr lang="ru-RU" sz="1400" kern="1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 2022 г.)</a:t>
            </a:r>
            <a:b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экспорт: </a:t>
            </a:r>
            <a:r>
              <a:rPr lang="ru-RU" sz="1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8,5 млрд долл. США </a:t>
            </a: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(7,6%</a:t>
            </a:r>
            <a:r>
              <a:rPr lang="ru-RU" sz="1400" kern="1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 2022 г.)</a:t>
            </a:r>
            <a:b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импорт: </a:t>
            </a:r>
            <a:r>
              <a:rPr lang="ru-RU" sz="1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5,7 млрд долл. США </a:t>
            </a: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(11,8%</a:t>
            </a:r>
            <a:r>
              <a:rPr lang="ru-RU" sz="1400" kern="100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к 2022 г.)</a:t>
            </a:r>
            <a:b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ru-RU" sz="1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альдо: </a:t>
            </a:r>
            <a:r>
              <a:rPr lang="ru-RU" sz="1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2,8 млрд долл. США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883D588A-82C4-A4E9-6698-31434AE5C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983380"/>
              </p:ext>
            </p:extLst>
          </p:nvPr>
        </p:nvGraphicFramePr>
        <p:xfrm>
          <a:off x="134579" y="2577281"/>
          <a:ext cx="6554320" cy="244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1022095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C9D582-9F90-1EAA-7F38-CD2BF29DCB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9" b="2669"/>
          <a:stretch/>
        </p:blipFill>
        <p:spPr>
          <a:xfrm>
            <a:off x="-2" y="1023140"/>
            <a:ext cx="9144001" cy="41203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37978AF-E54F-4F62-4933-F6535297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650" y="1451568"/>
            <a:ext cx="4689987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потребители белорусских услуг:</a:t>
            </a:r>
            <a:br>
              <a:rPr lang="ru-RU" sz="16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Россия, США, Польша, Германия, Кипр, Великобритания, Казахстан, Китай, Литва</a:t>
            </a:r>
          </a:p>
          <a:p>
            <a:pPr marL="0" indent="0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ТОП в белорусском экспорте услуг: </a:t>
            </a:r>
            <a:br>
              <a:rPr lang="ru-RU" sz="18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транспортные, компьютерные и прочие деловые услуги</a:t>
            </a:r>
          </a:p>
          <a:p>
            <a:pPr marL="0" indent="0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8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ТОП в белорусском импорте услуг: </a:t>
            </a:r>
            <a:br>
              <a:rPr lang="ru-RU" sz="16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транспортные, строительные и прочие деловые услуги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2AAD91-43B4-238C-1F88-23EF8A7B2257}"/>
              </a:ext>
            </a:extLst>
          </p:cNvPr>
          <p:cNvSpPr/>
          <p:nvPr/>
        </p:nvSpPr>
        <p:spPr>
          <a:xfrm>
            <a:off x="395536" y="277967"/>
            <a:ext cx="5007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Географическая и секторальная структура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6EC3A74-003C-05D2-3E0E-91C8CF3A94C3}"/>
              </a:ext>
            </a:extLst>
          </p:cNvPr>
          <p:cNvCxnSpPr>
            <a:cxnSpLocks/>
          </p:cNvCxnSpPr>
          <p:nvPr/>
        </p:nvCxnSpPr>
        <p:spPr>
          <a:xfrm>
            <a:off x="5521301" y="483518"/>
            <a:ext cx="1354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logo РУС.jpg">
            <a:extLst>
              <a:ext uri="{FF2B5EF4-FFF2-40B4-BE49-F238E27FC236}">
                <a16:creationId xmlns:a16="http://schemas.microsoft.com/office/drawing/2014/main" id="{AA4D5615-CB25-6031-1964-46E91CDD26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3517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FF38C8-81BD-E382-3067-17D1B5B70B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9" b="2669"/>
          <a:stretch/>
        </p:blipFill>
        <p:spPr>
          <a:xfrm>
            <a:off x="-2" y="1030514"/>
            <a:ext cx="9144001" cy="41203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EE2D942-53DF-7333-33E9-0ADCDD6C2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910" y="1399134"/>
            <a:ext cx="6137999" cy="168207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На промышленность приходится более </a:t>
            </a:r>
            <a:r>
              <a:rPr lang="ru-RU" sz="15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90%</a:t>
            </a:r>
            <a:r>
              <a:rPr lang="ru-RU" sz="12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белорусского экспорта товаров.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Беларусь занимает </a:t>
            </a:r>
            <a:r>
              <a:rPr lang="ru-RU" sz="15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46-е место</a:t>
            </a:r>
            <a:r>
              <a:rPr lang="ru-RU" sz="1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среди 154 стран в рейтинге по индексу конкурентоспособности обрабатывающей промышленности.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None/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По итогам 2023 г. Беларусь – лидер среди стран ЕАЭС по росту промышленного производства </a:t>
            </a:r>
            <a:r>
              <a:rPr lang="ru-RU" sz="1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(+7,7%).</a:t>
            </a:r>
            <a:r>
              <a:rPr lang="ru-RU" sz="12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Для сравнения рост промышленного производства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Казахстане – +4,3%, Армении – +4,1%, России – +3,5%, Кыргызстане – +2,7%.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ru-RU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F83A0B-D029-272E-91EB-21A812624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2911" y="3275020"/>
            <a:ext cx="6035468" cy="16188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450"/>
              </a:spcAft>
              <a:buNone/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Фундаментом промышленного комплекса страны является </a:t>
            </a:r>
            <a:r>
              <a:rPr lang="ru-RU" sz="1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машиностроение.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ОАО «БЕЛАЗ» входит в </a:t>
            </a:r>
            <a:r>
              <a:rPr lang="ru-RU" sz="1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тройку крупнейших производителей карьерных самосвалов </a:t>
            </a:r>
            <a:r>
              <a:rPr lang="ru-RU" sz="1200" kern="100" dirty="0">
                <a:cs typeface="Times New Roman" panose="02020603050405020304" pitchFamily="18" charset="0"/>
              </a:rPr>
              <a:t>в мире.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Каждый </a:t>
            </a:r>
            <a:r>
              <a:rPr lang="ru-RU" sz="1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10-й трактор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и каждый </a:t>
            </a:r>
            <a:r>
              <a:rPr lang="ru-RU" sz="1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6-й комбайн</a:t>
            </a:r>
            <a:r>
              <a:rPr lang="ru-RU" sz="12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мире производятся в Беларуси.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15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75%</a:t>
            </a:r>
            <a:r>
              <a:rPr lang="ru-RU" sz="1200" b="1" kern="1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машиностроительной продукции реализуется за рубеж </a:t>
            </a:r>
            <a:b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более чем </a:t>
            </a:r>
            <a:r>
              <a:rPr lang="ru-RU" sz="1500" b="1" kern="1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140 стран </a:t>
            </a:r>
            <a:r>
              <a:rPr lang="ru-RU" sz="1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мира.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13A139-A05F-A5CD-563D-67FAA8D558B7}"/>
              </a:ext>
            </a:extLst>
          </p:cNvPr>
          <p:cNvSpPr/>
          <p:nvPr/>
        </p:nvSpPr>
        <p:spPr>
          <a:xfrm>
            <a:off x="395536" y="277967"/>
            <a:ext cx="4734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Цифры и факты об экономике Беларуси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3EFD0B9-EAEE-27FC-36E4-69555EE70167}"/>
              </a:ext>
            </a:extLst>
          </p:cNvPr>
          <p:cNvCxnSpPr>
            <a:cxnSpLocks/>
          </p:cNvCxnSpPr>
          <p:nvPr/>
        </p:nvCxnSpPr>
        <p:spPr>
          <a:xfrm>
            <a:off x="5186253" y="483518"/>
            <a:ext cx="16900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 РУС.jpg">
            <a:extLst>
              <a:ext uri="{FF2B5EF4-FFF2-40B4-BE49-F238E27FC236}">
                <a16:creationId xmlns:a16="http://schemas.microsoft.com/office/drawing/2014/main" id="{779B036B-B35B-9F0B-1F77-F1024F411F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A5AED7-50E9-CF07-A939-C08C9BCC04F1}"/>
              </a:ext>
            </a:extLst>
          </p:cNvPr>
          <p:cNvSpPr txBox="1"/>
          <p:nvPr/>
        </p:nvSpPr>
        <p:spPr>
          <a:xfrm>
            <a:off x="395536" y="11182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Промышленность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4C36F-7A8B-B7CE-EAEE-E2D2AA5B2A2E}"/>
              </a:ext>
            </a:extLst>
          </p:cNvPr>
          <p:cNvSpPr txBox="1"/>
          <p:nvPr/>
        </p:nvSpPr>
        <p:spPr>
          <a:xfrm>
            <a:off x="395536" y="29927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Машиностроение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3579300027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EEC8CB-24EC-4470-4905-C2C6182293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9" b="2669"/>
          <a:stretch/>
        </p:blipFill>
        <p:spPr>
          <a:xfrm>
            <a:off x="-2" y="1030514"/>
            <a:ext cx="9144001" cy="41203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D5D48719-27BE-EDBE-38EA-1BED794DF84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95535" y="1590348"/>
                <a:ext cx="5916776" cy="276344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450"/>
                  </a:spcAft>
                  <a:buNone/>
                </a:pPr>
                <a:r>
                  <a:rPr lang="ru-RU" sz="14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В стране производятся все три вида минеральных удобрений:</a:t>
                </a:r>
                <a:br>
                  <a:rPr lang="ru-RU" sz="14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1600" b="1" kern="1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азотные, фосфорные и калийные.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450"/>
                  </a:spcAft>
                  <a:buNone/>
                </a:pPr>
                <a:r>
                  <a:rPr lang="ru-RU" sz="14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Беларусь является одним из крупнейших мировых производителей и экспортеров калийных удобрений, обеспечивая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sz="1600" b="1" i="1" kern="10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600" b="1" i="1" kern="1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600" b="1" i="1" kern="1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1600" b="1" kern="100" dirty="0">
                    <a:solidFill>
                      <a:schemeClr val="accent1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часть мирового объема выпуска</a:t>
                </a:r>
                <a:r>
                  <a:rPr lang="ru-RU" sz="14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*.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450"/>
                  </a:spcAft>
                  <a:buNone/>
                </a:pPr>
                <a:r>
                  <a:rPr lang="ru-RU" sz="14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Широкий ассортимент продукции белорусских предприятий включает также </a:t>
                </a:r>
                <a:r>
                  <a:rPr lang="ru-RU" sz="1600" b="1" kern="1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полимеры, нетканые материалы, шины, лаки, краски </a:t>
                </a:r>
                <a:r>
                  <a:rPr lang="ru-RU" sz="14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и т.д.</a:t>
                </a: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D5D48719-27BE-EDBE-38EA-1BED794DF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5535" y="1590348"/>
                <a:ext cx="5916776" cy="2763441"/>
              </a:xfrm>
              <a:blipFill>
                <a:blip r:embed="rId3"/>
                <a:stretch>
                  <a:fillRect l="-619" t="-2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281132-80C0-224D-8049-64ED79A9046A}"/>
              </a:ext>
            </a:extLst>
          </p:cNvPr>
          <p:cNvSpPr/>
          <p:nvPr/>
        </p:nvSpPr>
        <p:spPr>
          <a:xfrm>
            <a:off x="395536" y="277967"/>
            <a:ext cx="4804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cap="all" dirty="0">
                <a:solidFill>
                  <a:schemeClr val="tx2">
                    <a:lumMod val="75000"/>
                  </a:schemeClr>
                </a:solidFill>
              </a:rPr>
              <a:t>Цифры и факты об экономике Беларуси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EDFF2C9-F6E6-9225-5CD6-19EBF0B1D24F}"/>
              </a:ext>
            </a:extLst>
          </p:cNvPr>
          <p:cNvCxnSpPr>
            <a:cxnSpLocks/>
          </p:cNvCxnSpPr>
          <p:nvPr/>
        </p:nvCxnSpPr>
        <p:spPr>
          <a:xfrm>
            <a:off x="5297936" y="483518"/>
            <a:ext cx="1578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logo РУС.jpg">
            <a:extLst>
              <a:ext uri="{FF2B5EF4-FFF2-40B4-BE49-F238E27FC236}">
                <a16:creationId xmlns:a16="http://schemas.microsoft.com/office/drawing/2014/main" id="{9B729232-BC83-802B-D8E1-68D4AF55F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826" y="81707"/>
            <a:ext cx="1800200" cy="789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4E51AC-0B73-C53E-1913-49FBCC91E020}"/>
              </a:ext>
            </a:extLst>
          </p:cNvPr>
          <p:cNvSpPr txBox="1"/>
          <p:nvPr/>
        </p:nvSpPr>
        <p:spPr>
          <a:xfrm>
            <a:off x="395535" y="12039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Нефтехимия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D3ACD-FA4C-D5CC-5500-ED266C89242E}"/>
              </a:ext>
            </a:extLst>
          </p:cNvPr>
          <p:cNvSpPr txBox="1"/>
          <p:nvPr/>
        </p:nvSpPr>
        <p:spPr>
          <a:xfrm>
            <a:off x="395535" y="4353789"/>
            <a:ext cx="46190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*по данным Международной ассоциации удобрений 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371684283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677</TotalTime>
  <Words>1260</Words>
  <Application>Microsoft Office PowerPoint</Application>
  <PresentationFormat>Экран (16:9)</PresentationFormat>
  <Paragraphs>154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Symbol</vt:lpstr>
      <vt:lpstr>Times New Roman</vt:lpstr>
      <vt:lpstr>Wingdings</vt:lpstr>
      <vt:lpstr>Тема Office</vt:lpstr>
      <vt:lpstr>Презентация PowerPoint</vt:lpstr>
      <vt:lpstr>Республика Беларусь –  страна с открытой экономикой. Доля экспорта товаров и услуг в ВВП страны составляет 63,7%* </vt:lpstr>
      <vt:lpstr>Показатели внешней торговли Беларуси в 2023 г.: внешний товарооборот: 81,1 млрд долл. США (5,5% к 2022 г.) экспорт: 39,4 млрд долл. США (2,6% к 2022 г.) импорт: 41,7 млрд долл. США (8,3% к 2022 г.) сальдо: -2,3 млрд долл. США  </vt:lpstr>
      <vt:lpstr>Поставки белорусской продукции в 2022 г. осуществлялись в 161 страну.  В результате переориентации экспортных потоков в географической структуре значительно возросла доля стран ЕАЭС.</vt:lpstr>
      <vt:lpstr>Презентация PowerPoint</vt:lpstr>
      <vt:lpstr>Структура торговли услугами Беларуси в 2023 г.: внешнеторговый оборот: 14,2 млрд долл. США (0,7% к 2022 г.) экспорт: 8,5 млрд долл. США (7,6% к 2022 г.) импорт: 5,7 млрд долл. США (11,8% к 2022 г.) сальдо: 2,8 млрд долл. США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С. Потапова</dc:creator>
  <cp:lastModifiedBy>Лешуков Н.Л.</cp:lastModifiedBy>
  <cp:revision>86</cp:revision>
  <dcterms:created xsi:type="dcterms:W3CDTF">2024-02-21T09:48:57Z</dcterms:created>
  <dcterms:modified xsi:type="dcterms:W3CDTF">2024-04-24T12:05:45Z</dcterms:modified>
</cp:coreProperties>
</file>